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avi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90" r:id="rId3"/>
    <p:sldId id="291" r:id="rId4"/>
    <p:sldId id="261" r:id="rId5"/>
    <p:sldId id="292" r:id="rId6"/>
    <p:sldId id="294" r:id="rId7"/>
    <p:sldId id="295" r:id="rId8"/>
    <p:sldId id="298" r:id="rId9"/>
    <p:sldId id="299" r:id="rId10"/>
    <p:sldId id="300" r:id="rId11"/>
    <p:sldId id="301" r:id="rId12"/>
    <p:sldId id="302" r:id="rId13"/>
    <p:sldId id="260" r:id="rId14"/>
    <p:sldId id="304" r:id="rId15"/>
    <p:sldId id="275" r:id="rId16"/>
    <p:sldId id="277" r:id="rId17"/>
    <p:sldId id="305" r:id="rId18"/>
    <p:sldId id="274" r:id="rId19"/>
    <p:sldId id="280" r:id="rId20"/>
    <p:sldId id="307" r:id="rId21"/>
    <p:sldId id="286" r:id="rId22"/>
    <p:sldId id="282" r:id="rId23"/>
    <p:sldId id="306" r:id="rId24"/>
    <p:sldId id="268" r:id="rId25"/>
    <p:sldId id="284" r:id="rId26"/>
    <p:sldId id="293" r:id="rId27"/>
    <p:sldId id="276" r:id="rId28"/>
    <p:sldId id="285" r:id="rId29"/>
    <p:sldId id="303" r:id="rId30"/>
    <p:sldId id="289" r:id="rId31"/>
    <p:sldId id="288" r:id="rId32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CC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7" autoAdjust="0"/>
    <p:restoredTop sz="95849" autoAdjust="0"/>
  </p:normalViewPr>
  <p:slideViewPr>
    <p:cSldViewPr>
      <p:cViewPr>
        <p:scale>
          <a:sx n="110" d="100"/>
          <a:sy n="110" d="100"/>
        </p:scale>
        <p:origin x="-21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0343A069-ACB4-42B0-9940-23055CB0FABF}" type="datetimeFigureOut">
              <a:rPr lang="en-US" smtClean="0"/>
              <a:t>6/15/2010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CA862AD-CADD-4869-94B1-22422D70A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LEDTRONICS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PAR38-12X2W-XPW-001S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2AD-CADD-4869-94B1-22422D70AC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2AD-CADD-4869-94B1-22422D70AC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2AD-CADD-4869-94B1-22422D70AC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5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2AD-CADD-4869-94B1-22422D70AC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75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862AD-CADD-4869-94B1-22422D70AC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69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BEF0E6-A6C3-48A1-8661-4150461D5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25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6D8F67-0B7D-4602-9B53-13B5D94D22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6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957AF-5566-44F4-9201-0866437676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2F099-79D8-45D2-8C5A-9CF29E3549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6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29F45-9A12-42F6-A0BB-DAFFC3FF2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27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5450C-7814-45EE-8078-B167BC7C33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8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75DDC-ECF4-43B6-9793-B693875F0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2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5C085-D5C7-4400-81F1-4904014F3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6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D7C17-7150-44D6-A31D-F39EB355AB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7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2618F-4063-44AF-8C25-68667939C5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6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6D404-ECD5-49E4-8830-49E897BC45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9E6C22BD-E077-4D5B-ADE7-1576EDACA7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34.png"/><Relationship Id="rId4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pn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tif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tiff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1 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0" y="198120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Experimental and theoretical study of pattern identification</a:t>
            </a:r>
          </a:p>
          <a:p>
            <a:pPr algn="ctr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 physical systems with O(2) symmetry</a:t>
            </a: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2464505" y="3239869"/>
            <a:ext cx="408958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Rory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Hartong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-Redden</a:t>
            </a:r>
          </a:p>
          <a:p>
            <a:pPr algn="ctr">
              <a:defRPr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adviser </a:t>
            </a:r>
          </a:p>
          <a:p>
            <a:pPr algn="ctr"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Professor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Rouslan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Krechetnikov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defRPr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Department of Mechanical Engineering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609600"/>
            <a:ext cx="45624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 descr="C:\Users\roryhr\Documents\drop_splash_presentation\figures\after_rot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19" y="2667000"/>
            <a:ext cx="529638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B9C90769-5140-4649-9BB6-1EFA74B00B33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10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30887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Data analysis procedure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" y="838200"/>
            <a:ext cx="308879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200" y="1097280"/>
            <a:ext cx="453842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Capture images of drop splash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Identify corresponding crown peaks by hand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stereo triangulation to extract 3D points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4. Rotate into best fit plane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5. Project onto x-y plane 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6. Project onto circle, calculate angles using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    atan2(y/x)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718868" y="6200001"/>
            <a:ext cx="54533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Result of stereo triangulation, in the reference frame of the left camera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36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roryhr\Documents\drop_splash_presentation\figures\after_2dplane_projection_circ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19400"/>
            <a:ext cx="529638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609600"/>
            <a:ext cx="45624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B9C90769-5140-4649-9BB6-1EFA74B00B33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30887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Data analysis procedure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" y="838200"/>
            <a:ext cx="308879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200" y="1097280"/>
            <a:ext cx="453842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Capture images of drop splash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Identify corresponding crown peaks by hand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stereo triangulation to extract 3D points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Rotate into best fit plane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5. Project onto x-y plane 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6. Project onto circle, calculate angles using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    atan2(y/x)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718868" y="6324600"/>
            <a:ext cx="54533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2D points in x-y plane, origin coincident with center of best fit circle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80" y="2667000"/>
            <a:ext cx="375027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609600"/>
            <a:ext cx="45624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B9C90769-5140-4649-9BB6-1EFA74B00B33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12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30887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Data analysis procedure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" y="838200"/>
            <a:ext cx="308879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200" y="1097280"/>
            <a:ext cx="453842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Capture images of drop splash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Identify corresponding crown peaks by hand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stereo triangulation to extract 3D points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Project onto plane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5. Project onto circle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6. Project onto circle, calculate angles using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atan2(y/x)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718868" y="6276201"/>
            <a:ext cx="54533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The result of data analysis procedure: angles, displayed here as points on a circle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46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42" y="3124200"/>
            <a:ext cx="3375249" cy="329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1524000" y="6276201"/>
            <a:ext cx="2667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Experimentally determined pattern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95600"/>
            <a:ext cx="3567043" cy="326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797F69F2-E1BF-477B-935A-8440AB85A336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223009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Theory: patterns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228600" y="838200"/>
            <a:ext cx="2230098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685800" y="996077"/>
            <a:ext cx="751167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Types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patterns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1. Single-wavenumber patterns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2. Regular patterns composed of single-wavenumber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patterns (frustration)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3. Irregular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patterns</a:t>
            </a:r>
          </a:p>
          <a:p>
            <a:pPr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key questions 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 Under what conditions is a regular pattern identifiable?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2. What is the “pattern decomposition”?</a:t>
            </a:r>
          </a:p>
          <a:p>
            <a:pPr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6012621" y="6033700"/>
            <a:ext cx="2209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Ideal pattern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1" b="5188"/>
          <a:stretch/>
        </p:blipFill>
        <p:spPr bwMode="auto">
          <a:xfrm>
            <a:off x="457200" y="2030763"/>
            <a:ext cx="6988153" cy="1276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     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73241CAA-6B51-47C2-8E7F-15C4D96B64D9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14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504952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Definition: single-wavenumber pattern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228599" y="838200"/>
            <a:ext cx="50495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457200" y="1120676"/>
            <a:ext cx="60960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Informally: a set of uniformly spaced points</a:t>
            </a:r>
          </a:p>
          <a:p>
            <a:pPr marL="0" indent="0"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Ideal single-wavenumber pattern,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formally: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AutoNum type="arabicPeriod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AutoNum type="arabicPeriod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10"/>
          <a:stretch/>
        </p:blipFill>
        <p:spPr bwMode="auto">
          <a:xfrm>
            <a:off x="4343400" y="2948796"/>
            <a:ext cx="4419600" cy="345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6"/>
              <p:cNvSpPr txBox="1">
                <a:spLocks noChangeArrowheads="1"/>
              </p:cNvSpPr>
              <p:nvPr/>
            </p:nvSpPr>
            <p:spPr bwMode="auto">
              <a:xfrm>
                <a:off x="2928668" y="5754469"/>
                <a:ext cx="2100532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marL="0" indent="0" eaLnBrk="1" hangingPunct="1"/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A single-wavenumber pattern with wavenumber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200" i="1">
                        <a:latin typeface="Cambria Math"/>
                        <a:cs typeface="Times New Roman" pitchFamily="18" charset="0"/>
                      </a:rPr>
                      <m:t>k</m:t>
                    </m:r>
                    <m:r>
                      <a:rPr lang="en-US" sz="120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/>
                        <a:cs typeface="Times New Roman" pitchFamily="18" charset="0"/>
                      </a:rPr>
                      <m:t>5</m:t>
                    </m:r>
                  </m:oMath>
                </a14:m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 and phase shift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𝜑</m:t>
                    </m:r>
                  </m:oMath>
                </a14:m>
                <a:r>
                  <a:rPr lang="en-US" sz="12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8668" y="5754469"/>
                <a:ext cx="2100532" cy="646331"/>
              </a:xfrm>
              <a:prstGeom prst="rect">
                <a:avLst/>
              </a:prstGeom>
              <a:blipFill rotWithShape="1">
                <a:blip r:embed="rId4"/>
                <a:stretch>
                  <a:fillRect b="-66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47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5" y="2438400"/>
            <a:ext cx="420580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6245411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63FC3B64-DB0E-4B68-9BF9-2A8AA2BF885C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15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412754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Definition: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ideal regular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pattern 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228598" y="838200"/>
            <a:ext cx="4127541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457200" y="1143000"/>
            <a:ext cx="49530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Informally: a superposition of multiple single-wavenumber patterns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Ideal regular pattern, formally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419600" y="5569803"/>
            <a:ext cx="21005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An ideal regular pattern consisting of two single-wavenumber patterns: k=3 (red) and k=4 (blue)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7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7" y="3505200"/>
            <a:ext cx="6955522" cy="310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     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73241CAA-6B51-47C2-8E7F-15C4D96B64D9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16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651627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Definition: single-wavenumber pattern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with scatter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228599" y="838200"/>
            <a:ext cx="6516272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6"/>
              <p:cNvSpPr txBox="1">
                <a:spLocks noChangeArrowheads="1"/>
              </p:cNvSpPr>
              <p:nvPr/>
            </p:nvSpPr>
            <p:spPr bwMode="auto">
              <a:xfrm>
                <a:off x="457199" y="1066800"/>
                <a:ext cx="8067675" cy="3139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1. Informally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an ideal single-wavenumber pattern plus some scatter – i.e. the </a:t>
                </a:r>
              </a:p>
              <a:p>
                <a:pPr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    difference between actual and ideal patterns</a:t>
                </a:r>
              </a:p>
              <a:p>
                <a:pPr eaLnBrk="1" hangingPunct="1"/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2. Single-wavenumber patterns with scatter, formally: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3. Plotting single-wavenumber patterns</a:t>
                </a:r>
              </a:p>
              <a:p>
                <a:pPr marL="400050" lvl="1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a. Plot coordinates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b="1" i="1" smtClean="0">
                        <a:latin typeface="Cambria Math"/>
                        <a:cs typeface="Times New Roman" pitchFamily="18" charset="0"/>
                      </a:rPr>
                      <m:t>𝒏</m:t>
                    </m:r>
                    <m:r>
                      <a:rPr lang="en-US" b="1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  <a:cs typeface="Times New Roman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b. fitting of line is straightforward, standard statistical analysis applies</a:t>
                </a:r>
              </a:p>
              <a:p>
                <a:pPr marL="0" indent="0" eaLnBrk="1" hangingPunct="1"/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199" y="1066800"/>
                <a:ext cx="8067675" cy="3139321"/>
              </a:xfrm>
              <a:prstGeom prst="rect">
                <a:avLst/>
              </a:prstGeom>
              <a:blipFill rotWithShape="1">
                <a:blip r:embed="rId3"/>
                <a:stretch>
                  <a:fillRect l="-605" t="-97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524827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048000" y="5939135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1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 single-wavenumber pattern with scatter plotted on a circle, and its corresponding representation on a graph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7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797F69F2-E1BF-477B-935A-8440AB85A336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17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276710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Pattern identification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228600" y="838200"/>
            <a:ext cx="276710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685800" y="996077"/>
            <a:ext cx="73914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Theoretical stumbling blocks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Scatter (due to goodness of fit and experimental uncertainty)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Overlapping patterns (due to resolution, and merging of spikes due to surface tension)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Incomplete patterns (patterns which are missing one or more points)</a:t>
            </a:r>
          </a:p>
          <a:p>
            <a:pPr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Motivates three questions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How do we identify a given pattern as regular?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Under what conditions can we identify regular patterns?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3. How do we quantify how regular it is?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33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851647"/>
            <a:ext cx="4114800" cy="3872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     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0E83EC9D-1C8C-43C6-B604-0E660EC5F840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18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501400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Pattern identification: other approaches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7" name="Line 7"/>
          <p:cNvSpPr>
            <a:spLocks noChangeShapeType="1"/>
          </p:cNvSpPr>
          <p:nvPr/>
        </p:nvSpPr>
        <p:spPr bwMode="auto">
          <a:xfrm>
            <a:off x="228599" y="838200"/>
            <a:ext cx="5014001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6"/>
              <p:cNvSpPr txBox="1">
                <a:spLocks noChangeArrowheads="1"/>
              </p:cNvSpPr>
              <p:nvPr/>
            </p:nvSpPr>
            <p:spPr bwMode="auto">
              <a:xfrm>
                <a:off x="457200" y="1143000"/>
                <a:ext cx="4910640" cy="4019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1. “Ad hoc” methods</a:t>
                </a: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      a. by inspection</a:t>
                </a: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      b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look for regular spacing between elements</a:t>
                </a: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2.  Fourier transform </a:t>
                </a:r>
              </a:p>
              <a:p>
                <a:pPr marL="400050" lvl="1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a. not appropriate for data type</a:t>
                </a: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       b. sampling, aliasing and </a:t>
                </a:r>
                <a:r>
                  <a:rPr lang="en-US" b="1" dirty="0" err="1" smtClean="0">
                    <a:latin typeface="Times New Roman" pitchFamily="18" charset="0"/>
                    <a:cs typeface="Times New Roman" pitchFamily="18" charset="0"/>
                  </a:rPr>
                  <a:t>Nyquist</a:t>
                </a:r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 Theorem</a:t>
                </a: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3. Complex order parameter</a:t>
                </a: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>
                              <a:latin typeface="Cambria Math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  <a:cs typeface="Times New Roman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  <a:cs typeface="Times New Roman" pitchFamily="18" charset="0"/>
                            </a:rPr>
                            <m:t>𝒌</m:t>
                          </m:r>
                        </m:sub>
                      </m:sSub>
                      <m:r>
                        <a:rPr lang="pt-BR" b="1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1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/>
                              <a:cs typeface="Times New Roman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/>
                              <a:cs typeface="Times New Roman" pitchFamily="18" charset="0"/>
                            </a:rPr>
                            <m:t>𝑵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pt-BR" b="1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b="1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 smtClean="0">
                                  <a:latin typeface="Cambria Math"/>
                                  <a:cs typeface="Times New Roman" pitchFamily="18" charset="0"/>
                                </a:rPr>
                                <m:t>𝒏</m:t>
                              </m:r>
                              <m:r>
                                <a:rPr lang="pt-BR" b="1" i="1">
                                  <a:latin typeface="Cambria Math"/>
                                  <a:cs typeface="Times New Roman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/>
                                  <a:cs typeface="Times New Roman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/>
                                  <a:cs typeface="Times New Roman" pitchFamily="18" charset="0"/>
                                </a:rPr>
                                <m:t>𝑵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b="1" i="1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1" i="1">
                                      <a:latin typeface="Cambria Math"/>
                                      <a:cs typeface="Times New Roman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pt-BR" b="1" i="1">
                                      <a:latin typeface="Cambria Math"/>
                                      <a:cs typeface="Times New Roman" pitchFamily="18" charset="0"/>
                                    </a:rPr>
                                    <m:t>𝒊</m:t>
                                  </m:r>
                                  <m:sSub>
                                    <m:sSubPr>
                                      <m:ctrlPr>
                                        <a:rPr lang="pt-BR" b="1" i="1" smtClean="0">
                                          <a:latin typeface="Cambria Math"/>
                                          <a:cs typeface="Times New Roman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b="1" i="1">
                                          <a:latin typeface="Cambria Math"/>
                                          <a:ea typeface="Cambria Math"/>
                                          <a:cs typeface="Times New Roman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4. Computation approaches</a:t>
                </a:r>
              </a:p>
            </p:txBody>
          </p:sp>
        </mc:Choice>
        <mc:Fallback xmlns="">
          <p:sp>
            <p:nvSpPr>
              <p:cNvPr id="1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143000"/>
                <a:ext cx="4910640" cy="4019690"/>
              </a:xfrm>
              <a:prstGeom prst="rect">
                <a:avLst/>
              </a:prstGeom>
              <a:blipFill rotWithShape="1">
                <a:blip r:embed="rId3"/>
                <a:stretch>
                  <a:fillRect l="-993" t="-759" r="-248" b="-13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5242601" y="4567535"/>
            <a:ext cx="3596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An ideal regular pattern consisting of two single-wavenumber patterns: k=8 (red) and k=12 (blue)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06" y="2362200"/>
            <a:ext cx="3949194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E63D4366-2CDC-4BF2-AB52-831849EA7FC9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19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398057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Definition: incomplete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patterns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228599" y="838200"/>
            <a:ext cx="529959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457200" y="1143000"/>
            <a:ext cx="6324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Informally: patterns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which are regular, but missing one or more points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+mj-lt"/>
              <a:buAutoNum type="arabicPeriod"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Incomplete patterns, formally: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0"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04"/>
          <a:stretch/>
        </p:blipFill>
        <p:spPr bwMode="auto">
          <a:xfrm>
            <a:off x="457200" y="2421147"/>
            <a:ext cx="5353050" cy="85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242599" y="5943600"/>
            <a:ext cx="3596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incomplete pattern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consisting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of a single-wavenumber pattern with one point missing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Experiment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2 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46132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Motivation: the drop splash problem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3" name="Line 7"/>
          <p:cNvSpPr>
            <a:spLocks noChangeShapeType="1"/>
          </p:cNvSpPr>
          <p:nvPr/>
        </p:nvSpPr>
        <p:spPr bwMode="auto">
          <a:xfrm>
            <a:off x="228599" y="838200"/>
            <a:ext cx="4613252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" name="trial_05_8862_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784" t="12604" r="3055" b="8983"/>
          <a:stretch/>
        </p:blipFill>
        <p:spPr>
          <a:xfrm>
            <a:off x="1386356" y="935976"/>
            <a:ext cx="6371287" cy="554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E63D4366-2CDC-4BF2-AB52-831849EA7FC9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26853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Incomplete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patterns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228600" y="838200"/>
            <a:ext cx="2685351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457200" y="1066800"/>
            <a:ext cx="63246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Want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an incomplete pattern definition which retains phase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and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wavenumber information</a:t>
            </a: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Consider as an example a complete pattern with k=4</a:t>
            </a:r>
          </a:p>
          <a:p>
            <a:pPr marL="0" indent="0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a. remove a single point</a:t>
            </a:r>
          </a:p>
          <a:p>
            <a:pPr marL="0" indent="0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b. remove two points – leads to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trouble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57"/>
          <a:stretch/>
        </p:blipFill>
        <p:spPr bwMode="auto">
          <a:xfrm>
            <a:off x="457200" y="5760720"/>
            <a:ext cx="6126424" cy="64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033335"/>
            <a:ext cx="3029221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71800"/>
            <a:ext cx="282969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36" y="2971800"/>
            <a:ext cx="2620462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65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E63D4366-2CDC-4BF2-AB52-831849EA7FC9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389831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Summary of theoretical results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228599" y="838200"/>
            <a:ext cx="529959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457200" y="1371600"/>
            <a:ext cx="6096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A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new theoretical framework for patterns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a. Clear definitions of patterns: single-wavenumber,</a:t>
            </a:r>
          </a:p>
          <a:p>
            <a:pPr marL="0" indent="0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regular,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irregular</a:t>
            </a: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b. Classification of theoretical problems: ideal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regular </a:t>
            </a:r>
          </a:p>
          <a:p>
            <a:pPr marL="0" indent="0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patterns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, patterns with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overlaps, incomplete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patterns</a:t>
            </a: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Algorithms – implemented in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400050" lvl="1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 can identify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non-overlapping ideal regular patterns   </a:t>
            </a:r>
          </a:p>
          <a:p>
            <a:pPr marL="400050" lvl="1" indent="0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with and without scatter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781800" y="1210574"/>
            <a:ext cx="1883793" cy="2785765"/>
            <a:chOff x="5983857" y="1219200"/>
            <a:chExt cx="1883793" cy="278576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1219200"/>
              <a:ext cx="1847850" cy="2324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5983857" y="3543300"/>
              <a:ext cx="188379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indent="0" eaLnBrk="1" hangingPunct="1"/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Edgerton’s “milk coronet,” 1936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22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Theory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10,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AAD60F52-EFED-457B-8618-EAEEE9F429FE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22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23420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Drop splash video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599" y="838200"/>
            <a:ext cx="3171061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228600" y="1143000"/>
                <a:ext cx="3276600" cy="5626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Formation of a regular crown</a:t>
                </a: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Film thickness = 0.88mm</a:t>
                </a: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Droplet diameter = 4.4mm</a:t>
                </a: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Drop height = 28cm</a:t>
                </a: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/>
                            </a:rPr>
                            <m:t>𝑾𝒆</m:t>
                          </m:r>
                        </m:e>
                        <m:sub>
                          <m:r>
                            <a:rPr lang="en-US" b="1" i="1">
                              <a:latin typeface="Cambria Math"/>
                            </a:rPr>
                            <m:t>𝒅𝒓𝒐𝒑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𝝆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  <a:ea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𝒅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𝝈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      </m:t>
                      </m:r>
                    </m:oMath>
                  </m:oMathPara>
                </a14:m>
                <a:endParaRPr lang="en-US" b="1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 marL="0" indent="0" eaLnBrk="1" hangingPunct="1"/>
                <a:r>
                  <a:rPr lang="en-US" b="1" dirty="0" smtClean="0">
                    <a:solidFill>
                      <a:srgbClr val="000000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/>
                      </a:rPr>
                      <m:t>         </m:t>
                    </m:r>
                    <m:r>
                      <a:rPr lang="en-US" b="1" i="1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≈ </m:t>
                    </m:r>
                    <m:f>
                      <m:f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𝒊𝒏𝒆𝒓𝒕𝒊𝒂</m:t>
                        </m:r>
                      </m:num>
                      <m:den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𝒔𝒖𝒓𝒇𝒂𝒄𝒆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𝒕𝒆𝒏𝒔𝒊𝒐𝒏</m:t>
                        </m:r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den>
                    </m:f>
                  </m:oMath>
                </a14:m>
                <a:endParaRPr lang="en-US" b="1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 marL="0" indent="0" eaLnBrk="1" hangingPunct="1"/>
                <a:r>
                  <a:rPr lang="en-US" b="1" dirty="0" smtClean="0">
                    <a:solidFill>
                      <a:srgbClr val="000000"/>
                    </a:solidFill>
                    <a:ea typeface="Cambria Math"/>
                  </a:rPr>
                  <a:t>	</a:t>
                </a:r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/>
                            </a:rPr>
                            <m:t>𝑾𝒆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𝒅𝒓𝒐𝒑</m:t>
                          </m:r>
                        </m:sub>
                      </m:sSub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𝟔𝟎𝟓</m:t>
                      </m:r>
                    </m:oMath>
                  </m:oMathPara>
                </a14:m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𝑾𝒆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/>
                                </a:rPr>
                                <m:t>𝒅𝒓𝒐𝒑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b="1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𝑾𝒆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/>
                                </a:rPr>
                                <m:t>𝒇𝒊𝒍𝒎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en-US" b="1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      </m:t>
                      </m:r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≈ </m:t>
                      </m:r>
                      <m:f>
                        <m:fPr>
                          <m:ctrlPr>
                            <a:rPr lang="en-US" b="1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𝒅𝒓𝒐𝒑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𝒊𝒏𝒆𝒓𝒕𝒊𝒂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𝒇𝒊𝒍𝒎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𝒊𝒏𝒆𝒓𝒕𝒊𝒂</m:t>
                          </m:r>
                          <m:r>
                            <a:rPr lang="en-US" b="1" i="1">
                              <a:solidFill>
                                <a:srgbClr val="00000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</m:den>
                      </m:f>
                      <m:r>
                        <a:rPr lang="en-US" b="1" i="1">
                          <a:solidFill>
                            <a:srgbClr val="000000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en-US" b="1" i="1" dirty="0" smtClean="0">
                  <a:latin typeface="Cambria Math"/>
                </a:endParaRP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      </m:t>
                      </m:r>
                      <m:r>
                        <a:rPr lang="en-US" b="1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143000"/>
                <a:ext cx="3276600" cy="5626220"/>
              </a:xfrm>
              <a:prstGeom prst="rect">
                <a:avLst/>
              </a:prstGeom>
              <a:blipFill rotWithShape="1">
                <a:blip r:embed="rId4"/>
                <a:stretch>
                  <a:fillRect l="-1676" t="-5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trial_05_8862_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5200" y="8382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C:\Users\roryhr\Documents\drop_splash_presentation\figures\angles_res_trial_5_frame_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180" y="2225040"/>
            <a:ext cx="476062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86332"/>
            <a:ext cx="375027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Theory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10,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AAD60F52-EFED-457B-8618-EAEEE9F429FE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23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602684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Application to experimental data: regular crown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599" y="838200"/>
            <a:ext cx="602684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6172200" cy="160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1. Formation of a milk crown – experimental data</a:t>
                </a: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2. Pattern identification: single-wavenumber pattern</a:t>
                </a:r>
              </a:p>
              <a:p>
                <a:pPr marL="0" indent="0" eaLnBrk="1" hangingPunct="1"/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3. Tolerance or scatter: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𝜹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b="1" i="1" smtClean="0">
                            <a:latin typeface="Cambria Math"/>
                            <a:cs typeface="Times New Roman" pitchFamily="18" charset="0"/>
                          </a:rPr>
                          <m:t>λ</m:t>
                        </m:r>
                      </m:den>
                    </m:f>
                    <m:r>
                      <a:rPr lang="en-US" b="1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US" b="1" i="1" smtClean="0">
                        <a:latin typeface="Cambria Math"/>
                        <a:cs typeface="Times New Roman" pitchFamily="18" charset="0"/>
                      </a:rPr>
                      <m:t>𝟎</m:t>
                    </m:r>
                    <m:r>
                      <a:rPr lang="en-US" b="1" i="1" smtClean="0">
                        <a:latin typeface="Cambria Math"/>
                        <a:cs typeface="Times New Roman" pitchFamily="18" charset="0"/>
                      </a:rPr>
                      <m:t>.</m:t>
                    </m:r>
                    <m:r>
                      <a:rPr lang="en-US" b="1" i="1" smtClean="0">
                        <a:latin typeface="Cambria Math"/>
                        <a:cs typeface="Times New Roman" pitchFamily="18" charset="0"/>
                      </a:rPr>
                      <m:t>𝟒𝟕</m:t>
                    </m:r>
                  </m:oMath>
                </a14:m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6172200" cy="1605119"/>
              </a:xfrm>
              <a:prstGeom prst="rect">
                <a:avLst/>
              </a:prstGeom>
              <a:blipFill rotWithShape="1">
                <a:blip r:embed="rId4"/>
                <a:stretch>
                  <a:fillRect l="-889" t="-1901" b="-15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304800" y="5786735"/>
            <a:ext cx="190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Experimentally determined pattern – frame 9 from previous video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724400" y="6015335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The result of fitting the experimental pattern to the single-wavenumber pattern with scatter model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5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15000" y="1905000"/>
            <a:ext cx="3276600" cy="4572000"/>
            <a:chOff x="5791200" y="1905000"/>
            <a:chExt cx="3276600" cy="457200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1905000"/>
              <a:ext cx="3200400" cy="4339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6"/>
            <p:cNvSpPr txBox="1">
              <a:spLocks noChangeArrowheads="1"/>
            </p:cNvSpPr>
            <p:nvPr/>
          </p:nvSpPr>
          <p:spPr bwMode="auto">
            <a:xfrm>
              <a:off x="5791200" y="6200001"/>
              <a:ext cx="31242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indent="0" eaLnBrk="1" hangingPunct="1"/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Image taken from Parker Hannifin brochure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Theory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5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19335C78-323B-4CDD-A7C3-7BD404A75E44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28600" y="457200"/>
            <a:ext cx="38202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Conclusions and Future Work</a:t>
            </a:r>
          </a:p>
        </p:txBody>
      </p:sp>
      <p:sp>
        <p:nvSpPr>
          <p:cNvPr id="18437" name="Line 6"/>
          <p:cNvSpPr>
            <a:spLocks noChangeShapeType="1"/>
          </p:cNvSpPr>
          <p:nvPr/>
        </p:nvSpPr>
        <p:spPr bwMode="auto">
          <a:xfrm>
            <a:off x="228600" y="838200"/>
            <a:ext cx="4191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Text Box 11"/>
          <p:cNvSpPr txBox="1">
            <a:spLocks noChangeArrowheads="1"/>
          </p:cNvSpPr>
          <p:nvPr/>
        </p:nvSpPr>
        <p:spPr bwMode="auto">
          <a:xfrm>
            <a:off x="457200" y="990600"/>
            <a:ext cx="594360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defTabSz="45720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Key results</a:t>
            </a:r>
          </a:p>
          <a:p>
            <a:pPr defTabSz="45720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defTabSz="457200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New experimental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setup with quantitative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defTabSz="45720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    data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rim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structure</a:t>
            </a:r>
          </a:p>
          <a:p>
            <a:pPr lvl="1" defTabSz="45720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 defTabSz="45720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New theoretical framework for pattern identification</a:t>
            </a:r>
          </a:p>
          <a:p>
            <a:pPr defTabSz="45720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defTabSz="45720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Outstanding issues</a:t>
            </a:r>
          </a:p>
          <a:p>
            <a:pPr defTabSz="45720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</a:t>
            </a:r>
          </a:p>
          <a:p>
            <a:pPr defTabSz="45720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1. Further exploration of parameter space</a:t>
            </a:r>
          </a:p>
          <a:p>
            <a:pPr lvl="1" defTabSz="45720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a. single-wavenumber rims with less scatter</a:t>
            </a:r>
          </a:p>
          <a:p>
            <a:pPr lvl="1" defTabSz="45720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b. identify a case of “frustration”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defTabSz="45720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 defTabSz="45720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Theoretical treatment of incomplete patterns                                                         with scatter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defTabSz="457200" eaLnBrk="1" hangingPunct="1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228599" y="838200"/>
            <a:ext cx="537198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Theory     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Experiment     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10,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FE0C77A6-9E54-47EB-8574-3BA4EC1A36B7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25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481817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Appendix: video of an irregular crown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" y="838200"/>
            <a:ext cx="4818178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"/>
              <p:cNvSpPr txBox="1">
                <a:spLocks noChangeArrowheads="1"/>
              </p:cNvSpPr>
              <p:nvPr/>
            </p:nvSpPr>
            <p:spPr bwMode="auto">
              <a:xfrm>
                <a:off x="228600" y="1371600"/>
                <a:ext cx="3171060" cy="2610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Formation of an</a:t>
                </a: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irregular crown</a:t>
                </a: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r>
                  <a:rPr lang="en-US" b="1" dirty="0" smtClean="0">
                    <a:latin typeface="Times New Roman" pitchFamily="18" charset="0"/>
                    <a:cs typeface="Times New Roman" pitchFamily="18" charset="0"/>
                  </a:rPr>
                  <a:t>Drop height = 16cm</a:t>
                </a:r>
              </a:p>
              <a:p>
                <a:pPr marL="0" indent="0" eaLnBrk="1" hangingPunct="1"/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/>
                            </a:rPr>
                            <m:t>𝑾𝒆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</a:rPr>
                            <m:t>𝒅𝒓𝒐𝒑</m:t>
                          </m:r>
                        </m:sub>
                      </m:sSub>
                      <m:r>
                        <a:rPr lang="en-US" b="1" i="1" smtClean="0"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</a:rPr>
                        <m:t>𝟑𝟒𝟓</m:t>
                      </m:r>
                    </m:oMath>
                  </m:oMathPara>
                </a14:m>
                <a:endParaRPr lang="en-US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𝜶</m:t>
                      </m:r>
                      <m:r>
                        <a:rPr lang="en-US" b="1" i="1">
                          <a:latin typeface="Cambria Math"/>
                        </a:rPr>
                        <m:t>=</m:t>
                      </m:r>
                      <m:r>
                        <a:rPr lang="en-US" b="1" i="1"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 eaLnBrk="1" hangingPunct="1"/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1371600"/>
                <a:ext cx="3171060" cy="2610202"/>
              </a:xfrm>
              <a:prstGeom prst="rect">
                <a:avLst/>
              </a:prstGeom>
              <a:blipFill rotWithShape="1">
                <a:blip r:embed="rId4"/>
                <a:stretch>
                  <a:fillRect l="-1731" t="-11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rial_03_8862_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2152" y="9144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9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Theory     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Experiment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10,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9E8D1F00-00F9-458C-B0EC-97477728143D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26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49536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Appendix: motivation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frustrated rims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197" name="Line 7"/>
          <p:cNvSpPr>
            <a:spLocks noChangeShapeType="1"/>
          </p:cNvSpPr>
          <p:nvPr/>
        </p:nvSpPr>
        <p:spPr bwMode="auto">
          <a:xfrm>
            <a:off x="228599" y="838200"/>
            <a:ext cx="4953601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685800" y="1143000"/>
            <a:ext cx="70866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Why are there a certain number of spikes?</a:t>
            </a: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Along the rim instabilities: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Richtmyer-Meshkov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instability</a:t>
            </a: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Superposition of regular patterns = “frustration”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105400" y="5329535"/>
            <a:ext cx="327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Equal growth rates indicates the possible superposition of three wavenumbers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343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2557552"/>
            <a:ext cx="2733675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461962" y="5270468"/>
            <a:ext cx="36528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Image taken  from G.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Homsy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R.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Krechetnikov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 “Crown-forming instability in the drop splash problem.” </a:t>
            </a:r>
          </a:p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 frustration picture?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3893883"/>
              </p:ext>
            </p:extLst>
          </p:nvPr>
        </p:nvGraphicFramePr>
        <p:xfrm>
          <a:off x="4114800" y="3048000"/>
          <a:ext cx="5334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3" name="Acrobat Document" r:id="rId4" imgW="533265" imgH="1219065" progId="AcroExch.Document.7">
                  <p:embed/>
                </p:oleObj>
              </mc:Choice>
              <mc:Fallback>
                <p:oleObj name="Acrobat Document" r:id="rId4" imgW="533265" imgH="121906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4800" y="3048000"/>
                        <a:ext cx="5334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2" descr="C:\Users\roryhr\Documents\drop_splash_presentation\growths_flat [Converted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947082"/>
            <a:ext cx="3048000" cy="231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14800" y="29933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304925"/>
            <a:ext cx="31146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F3A6948A-DC25-4A33-9F85-3573131B8C6C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27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600651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Appendix: single-wavenumber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pattern factoring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7" name="Line 7"/>
          <p:cNvSpPr>
            <a:spLocks noChangeShapeType="1"/>
          </p:cNvSpPr>
          <p:nvPr/>
        </p:nvSpPr>
        <p:spPr bwMode="auto">
          <a:xfrm>
            <a:off x="228599" y="838200"/>
            <a:ext cx="6006517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685800" y="1371600"/>
            <a:ext cx="47619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 single-wavenumber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pattern with k=6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is also: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two k=3 patterns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three k=2 patterns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52863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41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Experiment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Theory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F3A6948A-DC25-4A33-9F85-3573131B8C6C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28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537198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Appendix: pattern </a:t>
            </a: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identification algorithm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6"/>
          <p:cNvSpPr txBox="1">
            <a:spLocks noChangeArrowheads="1"/>
          </p:cNvSpPr>
          <p:nvPr/>
        </p:nvSpPr>
        <p:spPr bwMode="auto">
          <a:xfrm>
            <a:off x="3962400" y="1116568"/>
            <a:ext cx="4955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For ideal regular patterns with possible overlaps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85900"/>
            <a:ext cx="4943475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1981200" cy="716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228601" y="1461458"/>
            <a:ext cx="36576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Key idea: identify all patterns (steps 1-6) and then remove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subpatterns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(step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7)</a:t>
            </a: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Finite differences: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28599" y="838200"/>
            <a:ext cx="6006517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331788"/>
            <a:ext cx="5476875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3389914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B9C90769-5140-4649-9BB6-1EFA74B00B33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29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21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28648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Data analysis example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" y="838200"/>
            <a:ext cx="308879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4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Experiment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461325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Motivation: the drop splash problem</a:t>
            </a:r>
          </a:p>
        </p:txBody>
      </p:sp>
      <p:sp>
        <p:nvSpPr>
          <p:cNvPr id="7173" name="Line 7"/>
          <p:cNvSpPr>
            <a:spLocks noChangeShapeType="1"/>
          </p:cNvSpPr>
          <p:nvPr/>
        </p:nvSpPr>
        <p:spPr bwMode="auto">
          <a:xfrm>
            <a:off x="228599" y="838200"/>
            <a:ext cx="4613252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4" name="TextBox 6"/>
          <p:cNvSpPr txBox="1">
            <a:spLocks noChangeArrowheads="1"/>
          </p:cNvSpPr>
          <p:nvPr/>
        </p:nvSpPr>
        <p:spPr bwMode="auto">
          <a:xfrm>
            <a:off x="685800" y="1371600"/>
            <a:ext cx="538512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Physical setup: liquid with known properties</a:t>
            </a:r>
          </a:p>
          <a:p>
            <a:pPr marL="0" indent="0"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Geometry: droplet height, diameter, film thickness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98207" y="914400"/>
            <a:ext cx="1883793" cy="2785765"/>
            <a:chOff x="5983857" y="1219200"/>
            <a:chExt cx="1883793" cy="278576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1219200"/>
              <a:ext cx="1847850" cy="2324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6"/>
            <p:cNvSpPr txBox="1">
              <a:spLocks noChangeArrowheads="1"/>
            </p:cNvSpPr>
            <p:nvPr/>
          </p:nvSpPr>
          <p:spPr bwMode="auto">
            <a:xfrm>
              <a:off x="5983857" y="3543300"/>
              <a:ext cx="188379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0" indent="0" eaLnBrk="1" hangingPunct="1"/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Edgerton’s “milk coronet,” 1936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685800" y="5209401"/>
            <a:ext cx="3352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The three stages of crown formation. Taken from </a:t>
            </a:r>
          </a:p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R.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Krechetnikov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G.M.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Homsy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 “Crown forming instability in the drop splash problem.” J. Colloid Interface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Sci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331 (2009) 555-559.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47584" y="2514600"/>
            <a:ext cx="3572016" cy="2672751"/>
            <a:chOff x="685800" y="2585049"/>
            <a:chExt cx="3572016" cy="2672751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63"/>
            <a:stretch/>
          </p:blipFill>
          <p:spPr bwMode="auto">
            <a:xfrm>
              <a:off x="685800" y="2585049"/>
              <a:ext cx="3572016" cy="26727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914400" y="3733800"/>
              <a:ext cx="1447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4600" y="3733800"/>
              <a:ext cx="14478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76400" y="5029200"/>
              <a:ext cx="14478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253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Experiment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2 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268188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Presentation Outline</a:t>
            </a:r>
          </a:p>
        </p:txBody>
      </p:sp>
      <p:sp>
        <p:nvSpPr>
          <p:cNvPr id="7173" name="Line 7"/>
          <p:cNvSpPr>
            <a:spLocks noChangeShapeType="1"/>
          </p:cNvSpPr>
          <p:nvPr/>
        </p:nvSpPr>
        <p:spPr bwMode="auto">
          <a:xfrm>
            <a:off x="228600" y="838200"/>
            <a:ext cx="2895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4" name="TextBox 6"/>
          <p:cNvSpPr txBox="1">
            <a:spLocks noChangeArrowheads="1"/>
          </p:cNvSpPr>
          <p:nvPr/>
        </p:nvSpPr>
        <p:spPr bwMode="auto">
          <a:xfrm>
            <a:off x="685800" y="1371600"/>
            <a:ext cx="322395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Introduction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2. Pattern identification theory</a:t>
            </a:r>
          </a:p>
          <a:p>
            <a:pPr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Experimental study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22" t="31470" r="4755" b="59862"/>
          <a:stretch/>
        </p:blipFill>
        <p:spPr bwMode="auto">
          <a:xfrm>
            <a:off x="5334000" y="838200"/>
            <a:ext cx="3001993" cy="84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344936" y="1683588"/>
            <a:ext cx="299105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Image taken from JFM Online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40"/>
          <a:stretch/>
        </p:blipFill>
        <p:spPr bwMode="auto">
          <a:xfrm>
            <a:off x="4791885" y="2362200"/>
            <a:ext cx="3544108" cy="299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791885" y="5392736"/>
            <a:ext cx="35441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Image taken from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efluids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credit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Abhishek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Joshi </a:t>
            </a:r>
          </a:p>
        </p:txBody>
      </p:sp>
    </p:spTree>
    <p:extLst>
      <p:ext uri="{BB962C8B-B14F-4D97-AF65-F5344CB8AC3E}">
        <p14:creationId xmlns:p14="http://schemas.microsoft.com/office/powerpoint/2010/main" val="373810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Theory    Experiment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10,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21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28600" y="457200"/>
            <a:ext cx="178741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Introduction 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3" name="Line 7"/>
          <p:cNvSpPr>
            <a:spLocks noChangeShapeType="1"/>
          </p:cNvSpPr>
          <p:nvPr/>
        </p:nvSpPr>
        <p:spPr bwMode="auto">
          <a:xfrm>
            <a:off x="228600" y="838200"/>
            <a:ext cx="17526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4" name="TextBox 6"/>
          <p:cNvSpPr txBox="1">
            <a:spLocks noChangeArrowheads="1"/>
          </p:cNvSpPr>
          <p:nvPr/>
        </p:nvSpPr>
        <p:spPr bwMode="auto">
          <a:xfrm>
            <a:off x="685800" y="1371600"/>
            <a:ext cx="327525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Systems with O(2) symmetry</a:t>
            </a:r>
          </a:p>
          <a:p>
            <a:pPr marL="0" lvl="1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a. domain of a circle</a:t>
            </a:r>
          </a:p>
          <a:p>
            <a:pPr marL="0" lvl="1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b. Time domain</a:t>
            </a:r>
          </a:p>
          <a:p>
            <a:pPr marL="0" lvl="1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c. Spatial domain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A different type of data</a:t>
            </a:r>
          </a:p>
          <a:p>
            <a:pPr marL="0" lvl="1" indent="0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1-Dimensional</a:t>
            </a:r>
          </a:p>
          <a:p>
            <a:pPr marL="0" lvl="1" indent="0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b.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Patterns which deal with </a:t>
            </a:r>
          </a:p>
          <a:p>
            <a:pPr marL="0" lvl="1" indent="0"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     order of data points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276974" y="3429000"/>
            <a:ext cx="2714625" cy="2438400"/>
            <a:chOff x="6276974" y="3228202"/>
            <a:chExt cx="2714625" cy="2639198"/>
          </a:xfrm>
        </p:grpSpPr>
        <p:pic>
          <p:nvPicPr>
            <p:cNvPr id="10" name="Picture 2" descr="C:\Users\roryhr\Documents\drop_splash_presentation\http___www.engineering.ucsb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53188" y="3051988"/>
              <a:ext cx="2362198" cy="271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276975" y="5590401"/>
              <a:ext cx="2590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. P. </a:t>
              </a:r>
              <a:r>
                <a:rPr lang="en-US" sz="1200" dirty="0" err="1">
                  <a:latin typeface="Times New Roman" pitchFamily="18" charset="0"/>
                  <a:cs typeface="Times New Roman" pitchFamily="18" charset="0"/>
                </a:rPr>
                <a:t>Betyaev</a:t>
              </a:r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lang="en-US" sz="1200" i="1" dirty="0">
                  <a:latin typeface="Times New Roman" pitchFamily="18" charset="0"/>
                  <a:cs typeface="Times New Roman" pitchFamily="18" charset="0"/>
                </a:rPr>
                <a:t>Physics </a:t>
              </a:r>
              <a:r>
                <a:rPr lang="en-US" sz="1200" i="1" dirty="0" err="1" smtClean="0">
                  <a:latin typeface="Times New Roman" pitchFamily="18" charset="0"/>
                  <a:cs typeface="Times New Roman" pitchFamily="18" charset="0"/>
                </a:rPr>
                <a:t>Uspekhi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1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1E13078E-339E-4B00-9F3A-A6DB5E402086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2983509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Experimental objective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" y="838200"/>
            <a:ext cx="2983509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685800" y="1037272"/>
            <a:ext cx="36792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u="sng" dirty="0" smtClean="0">
                <a:latin typeface="Times New Roman" pitchFamily="18" charset="0"/>
                <a:cs typeface="Times New Roman" pitchFamily="18" charset="0"/>
              </a:rPr>
              <a:t>Quantitative description of a rim</a:t>
            </a: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Spikes lie on a circle</a:t>
            </a: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Each spike described by an angle</a:t>
            </a:r>
          </a:p>
        </p:txBody>
      </p:sp>
      <p:pic>
        <p:nvPicPr>
          <p:cNvPr id="9220" name="Picture 4" descr="C:\Users\roryhr\Documents\latex_docs\thesis_draft\figures\testing_jpt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80038"/>
            <a:ext cx="3581273" cy="295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" t="6240" r="8496" b="10456"/>
          <a:stretch/>
        </p:blipFill>
        <p:spPr bwMode="auto">
          <a:xfrm>
            <a:off x="4572000" y="1848928"/>
            <a:ext cx="4186940" cy="409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CED5A67E-40E8-4CF6-B2AF-994728145CBB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259237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Experimental Setup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" y="838200"/>
            <a:ext cx="28194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748901"/>
              </p:ext>
            </p:extLst>
          </p:nvPr>
        </p:nvGraphicFramePr>
        <p:xfrm>
          <a:off x="533400" y="1143000"/>
          <a:ext cx="328612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5" name="Acrobat Document" r:id="rId4" imgW="3285906" imgH="1809685" progId="AcroExch.Document.7">
                  <p:embed/>
                </p:oleObj>
              </mc:Choice>
              <mc:Fallback>
                <p:oleObj name="Acrobat Document" r:id="rId4" imgW="3285906" imgH="180968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1143000"/>
                        <a:ext cx="3286125" cy="180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7200" y="4113074"/>
            <a:ext cx="437812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 two high speed cameras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 precision balance 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 pump and syringe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- triggering device (function generator)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- high intensity light (LED bulb) </a:t>
            </a:r>
          </a:p>
        </p:txBody>
      </p:sp>
      <p:pic>
        <p:nvPicPr>
          <p:cNvPr id="20546" name="Picture 66" descr="C:\Users\roryhr\Documents\drop_splash_presentation\figures\experimental_setup_with_all_componen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09600"/>
            <a:ext cx="4132263" cy="46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1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494558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+mj-lt"/>
              </a:rPr>
              <a:t>Stereo calibration and triangulation</a:t>
            </a:r>
            <a:endParaRPr lang="en-US" sz="2200" b="1" dirty="0">
              <a:latin typeface="+mj-lt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599" y="838200"/>
            <a:ext cx="494558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644038"/>
              </p:ext>
            </p:extLst>
          </p:nvPr>
        </p:nvGraphicFramePr>
        <p:xfrm>
          <a:off x="5486400" y="2457450"/>
          <a:ext cx="3286125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8" name="Acrobat Document" r:id="rId4" imgW="3285906" imgH="1809685" progId="AcroExch.Document.7">
                  <p:embed/>
                </p:oleObj>
              </mc:Choice>
              <mc:Fallback>
                <p:oleObj name="Acrobat Document" r:id="rId4" imgW="3285906" imgH="1809685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86400" y="2457450"/>
                        <a:ext cx="3286125" cy="180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7199" y="1066800"/>
            <a:ext cx="746714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Stereo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triangulation – the determination of 3D points from a pair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of 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  coordinates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on an image</a:t>
            </a: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Requires that cameras be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calibrated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– implemented using the “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Camera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Calibration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Toolbox for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Matlab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J.Y.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Bouguet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65" name="Picture 5" descr="C:\Users\roryhr\Documents\drop_splash_presentation\camera_calib_left_05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491" y="4517876"/>
            <a:ext cx="1829709" cy="154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roryhr\Documents\drop_splash_presentation\camera_calib_right_05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584" y="4517876"/>
            <a:ext cx="1835295" cy="154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054785" y="6047601"/>
            <a:ext cx="37850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Images used to calibrate each camera. Each checkerboard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370" name="Picture 10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3" r="2703"/>
          <a:stretch/>
        </p:blipFill>
        <p:spPr bwMode="auto">
          <a:xfrm>
            <a:off x="224684" y="2590800"/>
            <a:ext cx="4575916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598E7C92-9FC2-41A8-B6E6-57F4421F1CD8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6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286480" y="5722203"/>
            <a:ext cx="42855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Stereo triangulation requires knowledge of the rotation R and translation T between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the left and right cameras.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Taken from J.Y.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Bouguet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, “Visual methods for three-dimensional modeling.” PhD thesis, Caltech, 1999. 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598E7C92-9FC2-41A8-B6E6-57F4421F1CD8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312297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Experimental discussion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599" y="838200"/>
            <a:ext cx="351410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52400" y="1219200"/>
            <a:ext cx="4506362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Three inter-related experimental challenges</a:t>
            </a: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1. Focus and depth of field</a:t>
            </a:r>
          </a:p>
          <a:p>
            <a:pPr lvl="2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a. f-number 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b. depth of field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2. Sufficient lighting and contrast</a:t>
            </a:r>
          </a:p>
          <a:p>
            <a:pPr lvl="2"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a. position and quantity of lighting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b. opacity of liquid</a:t>
            </a:r>
          </a:p>
          <a:p>
            <a:pPr eaLnBrk="1" hangingPunct="1"/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3. Controlled environment 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a. stable temperature</a:t>
            </a: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	b. positioning equipment</a:t>
            </a: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836" y="916842"/>
            <a:ext cx="4011762" cy="1597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032836" y="2514600"/>
            <a:ext cx="40117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Diagram illustrating increasing f-numbers, taken from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wikipedia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99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B9C90769-5140-4649-9BB6-1EFA74B00B33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8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30887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Data analysis procedure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" y="838200"/>
            <a:ext cx="308879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609600"/>
            <a:ext cx="45624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200" y="1092875"/>
            <a:ext cx="482503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Capture images of drop splash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Identify corresponding crown peaks by hand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 stereo triangulation to extract 3D points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Project onto plane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5. Project onto circle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6. Project onto circle, calculate angles using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    atan2(y/x)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8" t="53129" r="21768" b="32813"/>
          <a:stretch/>
        </p:blipFill>
        <p:spPr bwMode="auto">
          <a:xfrm>
            <a:off x="3261290" y="3429000"/>
            <a:ext cx="2910910" cy="1518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4" t="3714" r="53930" b="74665"/>
          <a:stretch/>
        </p:blipFill>
        <p:spPr bwMode="auto">
          <a:xfrm>
            <a:off x="734255" y="3429000"/>
            <a:ext cx="2163253" cy="2335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718868" y="5791200"/>
            <a:ext cx="54533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Corresponding spikes labeled by number in left and right images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37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roryhr\Documents\drop_splash_presentation\figures\triangulation_results_left_fr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9" y="2667000"/>
            <a:ext cx="529638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325" y="609600"/>
            <a:ext cx="45624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Introduction     </a:t>
            </a:r>
            <a:r>
              <a:rPr lang="en-US" sz="15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Experiment</a:t>
            </a:r>
            <a:r>
              <a:rPr lang="en-US" sz="1500" b="1" dirty="0" smtClean="0">
                <a:solidFill>
                  <a:srgbClr val="C0C0C0"/>
                </a:solidFill>
                <a:latin typeface="Times New Roman" pitchFamily="18" charset="0"/>
                <a:cs typeface="Times New Roman" pitchFamily="18" charset="0"/>
              </a:rPr>
              <a:t>     Theory     Conclusion</a:t>
            </a:r>
            <a:endParaRPr lang="en-US" sz="1500" b="1" dirty="0">
              <a:solidFill>
                <a:srgbClr val="C0C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June 15, </a:t>
            </a:r>
            <a:r>
              <a:rPr lang="en-US" sz="1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2010 – p. </a:t>
            </a:r>
            <a:fld id="{B9C90769-5140-4649-9BB6-1EFA74B00B33}" type="slidenum"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9</a:t>
            </a:fld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 </a:t>
            </a:r>
            <a:r>
              <a:rPr lang="en-US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24</a:t>
            </a:r>
            <a:endParaRPr lang="en-US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28600" y="457200"/>
            <a:ext cx="30887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Data analysis procedure</a:t>
            </a:r>
            <a:endParaRPr lang="en-US" sz="2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28600" y="838200"/>
            <a:ext cx="3088794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200" y="1097280"/>
            <a:ext cx="4771499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Capture images of drop splash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Identify corresponding crown peaks by hand</a:t>
            </a:r>
          </a:p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Use stereo triangulation to extract 3D points</a:t>
            </a:r>
          </a:p>
          <a:p>
            <a:pPr eaLnBrk="1" hangingPunct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4. Rotate into best fit plane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5. Project onto x-y plane 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6. Project onto circle, calculate angles using</a:t>
            </a:r>
          </a:p>
          <a:p>
            <a:pPr eaLnBrk="1" hangingPunct="1"/>
            <a:r>
              <a:rPr lang="en-US" dirty="0">
                <a:latin typeface="Times New Roman" pitchFamily="18" charset="0"/>
                <a:cs typeface="Times New Roman" pitchFamily="18" charset="0"/>
              </a:rPr>
              <a:t>    atan2(y/x)</a:t>
            </a: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718868" y="6200001"/>
            <a:ext cx="54533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eaLnBrk="1" hangingPunct="1"/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Result of stereo triangulation, in the reference frame of the left camera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1900</Words>
  <Application>Microsoft Office PowerPoint</Application>
  <PresentationFormat>On-screen Show (4:3)</PresentationFormat>
  <Paragraphs>345</Paragraphs>
  <Slides>31</Slides>
  <Notes>5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Default Design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Rory HR</dc:creator>
  <cp:lastModifiedBy>roryhr</cp:lastModifiedBy>
  <cp:revision>341</cp:revision>
  <cp:lastPrinted>2010-06-15T21:44:49Z</cp:lastPrinted>
  <dcterms:created xsi:type="dcterms:W3CDTF">2010-04-13T20:22:22Z</dcterms:created>
  <dcterms:modified xsi:type="dcterms:W3CDTF">2010-06-15T22:35:16Z</dcterms:modified>
</cp:coreProperties>
</file>